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4" r:id="rId2"/>
    <p:sldId id="294" r:id="rId3"/>
    <p:sldId id="295" r:id="rId4"/>
    <p:sldId id="260" r:id="rId5"/>
    <p:sldId id="276" r:id="rId6"/>
    <p:sldId id="277" r:id="rId7"/>
    <p:sldId id="278" r:id="rId8"/>
    <p:sldId id="292" r:id="rId9"/>
    <p:sldId id="281" r:id="rId10"/>
    <p:sldId id="279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61" autoAdjust="0"/>
    <p:restoredTop sz="94660"/>
  </p:normalViewPr>
  <p:slideViewPr>
    <p:cSldViewPr>
      <p:cViewPr>
        <p:scale>
          <a:sx n="100" d="100"/>
          <a:sy n="100" d="100"/>
        </p:scale>
        <p:origin x="-49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8A96E-D1B0-4B89-A77C-41D0468ACFC5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26894-FA87-4C57-A8A5-D498B0C799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72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EBFD0-CD0A-46C4-A5CB-B6BD5C6882E3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E1788-17DD-4A1F-A85C-334C928710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881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E1788-17DD-4A1F-A85C-334C9287109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71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E1788-17DD-4A1F-A85C-334C9287109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009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491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10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0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82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84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11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834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0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018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51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16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A813-8585-4FB1-A572-A6124D7D12DA}" type="datetimeFigureOut">
              <a:rPr lang="ru-RU" smtClean="0"/>
              <a:pPr/>
              <a:t>16.08.2016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88C46-63E7-46DC-AD2E-AF45A0A80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561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egion.cstv@yandex.ru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Изображение 3" descr="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809"/>
            <a:ext cx="9866435" cy="75584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2" y="4293096"/>
            <a:ext cx="73115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движения</a:t>
            </a:r>
          </a:p>
          <a:p>
            <a:pPr algn="ctr"/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WorldSkills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Russia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Вологодской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723341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Изображение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" y="-15875"/>
            <a:ext cx="9171842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>Второй Региональный чемпионат </a:t>
            </a:r>
            <a:r>
              <a:rPr lang="ru-RU" sz="2000" b="1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>«Молодые профессионалы» (</a:t>
            </a:r>
            <a:r>
              <a:rPr lang="en-US" sz="2000" b="1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>WorldSkills Russia</a:t>
            </a:r>
            <a:r>
              <a:rPr lang="ru-RU" sz="2000" b="1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>) Вологодской области</a:t>
            </a:r>
            <a:r>
              <a:rPr lang="ru-RU" sz="2000" b="1" i="1" dirty="0" smtClean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r>
              <a:rPr lang="ru-RU" sz="1600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>(В</a:t>
            </a:r>
            <a:r>
              <a:rPr lang="ru-RU" sz="1600" dirty="0" smtClean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>ологда, апрель, октябрь 2016) </a:t>
            </a:r>
            <a:r>
              <a:rPr lang="ru-RU" sz="2000" b="1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srgbClr val="003C95"/>
                </a:solidFill>
                <a:latin typeface="Calibri" pitchFamily="34" charset="0"/>
                <a:ea typeface="+mn-ea"/>
                <a:cs typeface="Arial" pitchFamily="34" charset="0"/>
              </a:rPr>
            </a:br>
            <a:endParaRPr lang="ru-RU" sz="2000" b="1" dirty="0">
              <a:solidFill>
                <a:srgbClr val="003C95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6180" y="1545868"/>
            <a:ext cx="3299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Компетенции</a:t>
            </a:r>
            <a:r>
              <a:rPr lang="en-US" sz="2000" b="1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чемпионата</a:t>
            </a:r>
            <a:endParaRPr lang="ru-RU" sz="2000" b="1" i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948" y="1902511"/>
            <a:ext cx="483807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Сетевое и системное </a:t>
            </a:r>
            <a:r>
              <a:rPr lang="ru-RU" sz="1600" b="1" i="1" dirty="0" smtClean="0"/>
              <a:t>администрирование</a:t>
            </a:r>
            <a:endParaRPr lang="en-US" sz="1600" b="1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Программные решения для бизнеса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Поварское дело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Парикмахерское искусство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Кирпичная кладка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Эксплуатация сельскохозяйственных машин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Дошкольное воспитание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Электромонтаж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Облицовка плиткой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Сухое строительство и штукатурные работы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Лабораторный химический анализ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/>
              <a:t>Сварочные </a:t>
            </a:r>
            <a:r>
              <a:rPr lang="ru-RU" sz="1600" b="1" i="1" dirty="0" smtClean="0"/>
              <a:t>технологии</a:t>
            </a:r>
            <a:endParaRPr lang="ru-RU" sz="1600" b="1" i="1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338104"/>
            <a:ext cx="3068882" cy="1414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01" y="5322769"/>
            <a:ext cx="3135351" cy="144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2592289" cy="186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user\Desktop\Портал 2\для главной\Главная 2014\Технология продукции общественного питания Вологодский кооперативнй колледж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23"/>
          <a:stretch/>
        </p:blipFill>
        <p:spPr bwMode="auto">
          <a:xfrm>
            <a:off x="108420" y="5157205"/>
            <a:ext cx="2451108" cy="158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://kolledgsvyazi.ru/datas/users/worldskills/2016/photo/d10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86"/>
          <a:stretch/>
        </p:blipFill>
        <p:spPr bwMode="auto">
          <a:xfrm>
            <a:off x="4499992" y="1196752"/>
            <a:ext cx="1890000" cy="201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5343423" y="3256918"/>
            <a:ext cx="2057553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94 участника</a:t>
            </a:r>
            <a:endParaRPr lang="ru-RU" sz="1600" b="1" dirty="0">
              <a:solidFill>
                <a:srgbClr val="003C95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43422" y="3717032"/>
            <a:ext cx="2057553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107 экспертов</a:t>
            </a:r>
            <a:endParaRPr lang="ru-RU" sz="1600" b="1" dirty="0">
              <a:solidFill>
                <a:srgbClr val="003C95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39574" y="4149080"/>
            <a:ext cx="3500836" cy="4680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3C95"/>
                </a:solidFill>
              </a:rPr>
              <a:t>35 ОУ и организаций, </a:t>
            </a:r>
            <a:endParaRPr lang="ru-RU" sz="1400" b="1" dirty="0" smtClean="0">
              <a:solidFill>
                <a:srgbClr val="003C95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3C95"/>
                </a:solidFill>
              </a:rPr>
              <a:t>принимающих </a:t>
            </a:r>
            <a:r>
              <a:rPr lang="ru-RU" sz="1400" b="1" dirty="0">
                <a:solidFill>
                  <a:srgbClr val="003C95"/>
                </a:solidFill>
              </a:rPr>
              <a:t>участие в соревнованиях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361215" y="4719799"/>
            <a:ext cx="2057553" cy="5400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3C95"/>
                </a:solidFill>
              </a:rPr>
              <a:t>7</a:t>
            </a:r>
            <a:r>
              <a:rPr lang="ru-RU" sz="1600" b="1" dirty="0" smtClean="0">
                <a:solidFill>
                  <a:srgbClr val="003C95"/>
                </a:solidFill>
              </a:rPr>
              <a:t>5 организаций – </a:t>
            </a:r>
          </a:p>
          <a:p>
            <a:pPr algn="ctr"/>
            <a:r>
              <a:rPr lang="ru-RU" sz="1400" b="1" dirty="0" smtClean="0">
                <a:solidFill>
                  <a:srgbClr val="003C95"/>
                </a:solidFill>
              </a:rPr>
              <a:t>социальных партнёров</a:t>
            </a:r>
            <a:endParaRPr lang="ru-RU" sz="1400" b="1" dirty="0">
              <a:solidFill>
                <a:srgbClr val="003C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00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Изображение 3" descr="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7638"/>
            <a:ext cx="9144000" cy="700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996952"/>
            <a:ext cx="524012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rgbClr val="C441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4410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Вологодской области</a:t>
            </a:r>
          </a:p>
          <a:p>
            <a:endParaRPr lang="ru-RU" b="1" dirty="0" smtClean="0">
              <a:solidFill>
                <a:srgbClr val="C441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44100"/>
                </a:solidFill>
                <a:latin typeface="Times New Roman" pitchFamily="18" charset="0"/>
                <a:cs typeface="Times New Roman" pitchFamily="18" charset="0"/>
              </a:rPr>
              <a:t>Региональный координационный центр «Ворлдскиллс Россия» в Вологодской области</a:t>
            </a:r>
          </a:p>
          <a:p>
            <a:r>
              <a:rPr lang="ru-RU" b="1" dirty="0">
                <a:solidFill>
                  <a:srgbClr val="C44100"/>
                </a:solidFill>
                <a:latin typeface="Times New Roman" pitchFamily="18" charset="0"/>
                <a:cs typeface="Times New Roman" pitchFamily="18" charset="0"/>
              </a:rPr>
              <a:t>АПОУ ВО </a:t>
            </a:r>
            <a:r>
              <a:rPr lang="ru-RU" b="1" dirty="0" smtClean="0">
                <a:solidFill>
                  <a:srgbClr val="C44100"/>
                </a:solidFill>
                <a:latin typeface="Times New Roman" pitchFamily="18" charset="0"/>
                <a:cs typeface="Times New Roman" pitchFamily="18" charset="0"/>
              </a:rPr>
              <a:t>«Вологодский колледж связи и информационных технологий»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Вологда, ул. Первомайская, д. 42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Тел. 8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911 509 06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96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region.cstv@yandex.ru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www.kolledgsvyazi.ru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56859"/>
            <a:ext cx="31659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44100"/>
                </a:solidFill>
                <a:latin typeface="Times New Roman" pitchFamily="18" charset="0"/>
                <a:cs typeface="Times New Roman" pitchFamily="18" charset="0"/>
              </a:rPr>
              <a:t>Союз «Ворлдскиллс </a:t>
            </a:r>
            <a:r>
              <a:rPr lang="ru-RU" b="1" dirty="0">
                <a:solidFill>
                  <a:srgbClr val="C44100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b="1" dirty="0" smtClean="0">
                <a:solidFill>
                  <a:srgbClr val="C441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worldskills.ru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0350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Изображение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3" y="0"/>
            <a:ext cx="9171843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907704" y="4869160"/>
            <a:ext cx="1331640" cy="216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b="1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188640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C95"/>
                </a:solidFill>
              </a:rPr>
              <a:t>Система </a:t>
            </a:r>
            <a:r>
              <a:rPr lang="ru-RU" sz="2800" b="1" dirty="0">
                <a:solidFill>
                  <a:srgbClr val="003C95"/>
                </a:solidFill>
              </a:rPr>
              <a:t>чемпионатов WorldSkills 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637420" y="5528617"/>
            <a:ext cx="6120680" cy="115212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JUNIORSKILLS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>
                <a:solidFill>
                  <a:srgbClr val="002060"/>
                </a:solidFill>
              </a:rPr>
              <a:t>– </a:t>
            </a:r>
            <a:r>
              <a:rPr lang="ru-RU" sz="16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программа ранней профориентации</a:t>
            </a:r>
            <a:r>
              <a:rPr lang="ru-RU" sz="1600" b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, </a:t>
            </a:r>
            <a:endParaRPr lang="ru-RU" sz="1600" b="1" smtClean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algn="ctr"/>
            <a:r>
              <a:rPr lang="ru-RU" sz="1600" b="1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основ </a:t>
            </a:r>
            <a:r>
              <a:rPr lang="ru-RU" sz="16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профессиональной подготовки и состязаний школьников </a:t>
            </a:r>
            <a:endParaRPr lang="ru-RU" sz="1600" b="1" dirty="0" smtClean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профессиональном мастерстве в рамках чемпионатов </a:t>
            </a:r>
            <a:endParaRPr lang="ru-RU" sz="1600" b="1" dirty="0" smtClean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«</a:t>
            </a:r>
            <a:r>
              <a:rPr lang="ru-RU" sz="16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Молодые профессионалы» (</a:t>
            </a:r>
            <a:r>
              <a:rPr lang="ru-RU" sz="1600" b="1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WorldSkill</a:t>
            </a:r>
            <a:r>
              <a:rPr lang="en-US" sz="16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s Russia)</a:t>
            </a:r>
            <a:r>
              <a:rPr lang="ru-RU" sz="16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99592" y="764704"/>
            <a:ext cx="7416824" cy="108012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Система международных чемпионатов профессионального мастерства 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WorldSkills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International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 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75 стран</a:t>
            </a:r>
          </a:p>
        </p:txBody>
      </p:sp>
      <p:pic>
        <p:nvPicPr>
          <p:cNvPr id="23" name="Picture 4" descr="http://www.vsluh.ru/uploads/base_image/image/8617/huge_ec54385b-74b3-4a69-aee9-eba2be497252.jpg"/>
          <p:cNvPicPr>
            <a:picLocks noChangeAspect="1" noChangeArrowheads="1"/>
          </p:cNvPicPr>
          <p:nvPr/>
        </p:nvPicPr>
        <p:blipFill>
          <a:blip r:embed="rId3" cstate="print"/>
          <a:srcRect r="5680" b="6437"/>
          <a:stretch>
            <a:fillRect/>
          </a:stretch>
        </p:blipFill>
        <p:spPr bwMode="auto">
          <a:xfrm>
            <a:off x="7380312" y="1196752"/>
            <a:ext cx="755576" cy="572406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971600" y="2132856"/>
            <a:ext cx="7416824" cy="122413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Система  национальных чемпионатов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«Молодые профессионалы» (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WorldSkill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s Russia)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77 </a:t>
            </a:r>
            <a:r>
              <a:rPr lang="ru-RU" sz="1600" b="1" dirty="0" smtClean="0">
                <a:solidFill>
                  <a:srgbClr val="C00000"/>
                </a:solidFill>
              </a:rPr>
              <a:t>регионов РФ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200" i="1" dirty="0" smtClean="0">
                <a:solidFill>
                  <a:schemeClr val="accent1">
                    <a:lumMod val="50000"/>
                  </a:schemeClr>
                </a:solidFill>
              </a:rPr>
              <a:t>Мы должны сформировать целую систему национальных соревнований для рабочих кадров. Предлагаю назвать эту систему «Молодые профессионалы» (В.В. Путин) 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19" y="2276872"/>
            <a:ext cx="86409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Скругленный прямоугольник 30"/>
          <p:cNvSpPr/>
          <p:nvPr/>
        </p:nvSpPr>
        <p:spPr>
          <a:xfrm>
            <a:off x="971600" y="3538614"/>
            <a:ext cx="7344816" cy="79208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Система региональных чемпионатов</a:t>
            </a:r>
          </a:p>
          <a:p>
            <a:pPr algn="ctr"/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«Молодые профессионалы» (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WorldSkill</a:t>
            </a:r>
            <a:r>
              <a:rPr lang="en-US" sz="19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s Russia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) </a:t>
            </a:r>
          </a:p>
        </p:txBody>
      </p:sp>
      <p:pic>
        <p:nvPicPr>
          <p:cNvPr id="1030" name="Picture 6" descr="http://archive.asi.ru/upload/iblock/169/B24Y81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484784"/>
            <a:ext cx="1727787" cy="1151138"/>
          </a:xfrm>
          <a:prstGeom prst="rect">
            <a:avLst/>
          </a:prstGeom>
          <a:noFill/>
        </p:spPr>
      </p:pic>
      <p:sp>
        <p:nvSpPr>
          <p:cNvPr id="33" name="Скругленный прямоугольник 32"/>
          <p:cNvSpPr/>
          <p:nvPr/>
        </p:nvSpPr>
        <p:spPr>
          <a:xfrm>
            <a:off x="971600" y="4503834"/>
            <a:ext cx="7416824" cy="9361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Отборочные соревнования в профессиональных образовательных организациях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t="8572" r="13133" b="22849"/>
          <a:stretch>
            <a:fillRect/>
          </a:stretch>
        </p:blipFill>
        <p:spPr bwMode="auto">
          <a:xfrm>
            <a:off x="7236296" y="3501008"/>
            <a:ext cx="1728192" cy="109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трелка вправо 19"/>
          <p:cNvSpPr/>
          <p:nvPr/>
        </p:nvSpPr>
        <p:spPr>
          <a:xfrm rot="16200000">
            <a:off x="4196002" y="1856972"/>
            <a:ext cx="347486" cy="20428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6200000">
            <a:off x="4196002" y="3436473"/>
            <a:ext cx="347486" cy="20428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6200000">
            <a:off x="4194379" y="4316614"/>
            <a:ext cx="347486" cy="20428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Изображение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022" y="0"/>
            <a:ext cx="9190021" cy="6945048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131840" y="1700808"/>
            <a:ext cx="5982971" cy="201622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endParaRPr lang="ru-RU" sz="1900" b="1" i="1" dirty="0" smtClean="0">
              <a:solidFill>
                <a:srgbClr val="003C95"/>
              </a:solidFill>
            </a:endParaRPr>
          </a:p>
          <a:p>
            <a:pPr algn="ctr">
              <a:lnSpc>
                <a:spcPct val="114000"/>
              </a:lnSpc>
            </a:pPr>
            <a:endParaRPr lang="ru-RU" sz="1900" b="1" i="1" dirty="0" smtClean="0">
              <a:solidFill>
                <a:srgbClr val="003C95"/>
              </a:solidFill>
            </a:endParaRPr>
          </a:p>
          <a:p>
            <a:pPr algn="ctr">
              <a:lnSpc>
                <a:spcPct val="114000"/>
              </a:lnSpc>
            </a:pPr>
            <a:r>
              <a:rPr lang="ru-RU" sz="1900" b="1" i="1" dirty="0" smtClean="0">
                <a:solidFill>
                  <a:srgbClr val="003C95"/>
                </a:solidFill>
              </a:rPr>
              <a:t>Региональная нормативная база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Дорожная карта по реализации движения </a:t>
            </a:r>
            <a:r>
              <a:rPr lang="en-US" sz="1400" b="1" dirty="0" smtClean="0">
                <a:solidFill>
                  <a:srgbClr val="002060"/>
                </a:solidFill>
              </a:rPr>
              <a:t>WorldSkills Russia</a:t>
            </a:r>
            <a:r>
              <a:rPr lang="ru-RU" sz="1400" b="1" dirty="0" smtClean="0">
                <a:solidFill>
                  <a:srgbClr val="002060"/>
                </a:solidFill>
              </a:rPr>
              <a:t> (</a:t>
            </a:r>
            <a:r>
              <a:rPr lang="en-US" sz="1400" b="1" dirty="0" smtClean="0">
                <a:solidFill>
                  <a:srgbClr val="002060"/>
                </a:solidFill>
              </a:rPr>
              <a:t>WSR</a:t>
            </a:r>
            <a:r>
              <a:rPr lang="ru-RU" sz="1400" b="1" dirty="0" smtClean="0">
                <a:solidFill>
                  <a:srgbClr val="002060"/>
                </a:solidFill>
              </a:rPr>
              <a:t>)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 на территории Вологодской области, утвержденная 19 августа 2014  г.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План мероприятий («дорожная карта») по реализации комплекса мер, направленных на совершенствование системы среднего профессионального образования Вологодской области,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на 2015-2020 годы, утвержденный 9 февраля 2016 г.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2000" b="1" dirty="0" smtClean="0"/>
              <a:t>на 2014-2019 годы</a:t>
            </a:r>
            <a:endParaRPr lang="ru-RU" sz="1900" b="1" dirty="0">
              <a:solidFill>
                <a:srgbClr val="003C95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1727" y="29057"/>
            <a:ext cx="85522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97754">
              <a:spcBef>
                <a:spcPct val="0"/>
              </a:spcBef>
            </a:pPr>
            <a:r>
              <a:rPr lang="ru-RU" sz="2800" b="1" dirty="0" smtClean="0">
                <a:solidFill>
                  <a:srgbClr val="003C95"/>
                </a:solidFill>
              </a:rPr>
              <a:t>Реализация движения </a:t>
            </a:r>
            <a:r>
              <a:rPr lang="ru-RU" sz="2800" b="1" dirty="0">
                <a:solidFill>
                  <a:srgbClr val="003C95"/>
                </a:solidFill>
              </a:rPr>
              <a:t>WorldSkills Russia </a:t>
            </a:r>
          </a:p>
          <a:p>
            <a:pPr algn="ctr" defTabSz="497754">
              <a:spcBef>
                <a:spcPct val="0"/>
              </a:spcBef>
            </a:pPr>
            <a:r>
              <a:rPr lang="ru-RU" sz="2800" b="1" dirty="0">
                <a:solidFill>
                  <a:srgbClr val="003C95"/>
                </a:solidFill>
              </a:rPr>
              <a:t>в Вологодской области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5301208"/>
            <a:ext cx="7560840" cy="155679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1600" b="1" i="1" dirty="0">
                <a:solidFill>
                  <a:srgbClr val="003C95"/>
                </a:solidFill>
              </a:rPr>
              <a:t>Координаторы движения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Областной координационный совет </a:t>
            </a:r>
          </a:p>
          <a:p>
            <a:pPr marL="285750" indent="-285750" algn="ctr"/>
            <a:r>
              <a:rPr lang="ru-RU" sz="1400" b="1" dirty="0" smtClean="0">
                <a:solidFill>
                  <a:srgbClr val="002060"/>
                </a:solidFill>
              </a:rPr>
              <a:t>по подготовке квалифицированных рабочих кадров и специалистов</a:t>
            </a:r>
          </a:p>
          <a:p>
            <a:pPr marL="285750" indent="-285750" algn="ctr"/>
            <a:r>
              <a:rPr lang="ru-RU" sz="1400" b="1" dirty="0" smtClean="0">
                <a:solidFill>
                  <a:srgbClr val="002060"/>
                </a:solidFill>
              </a:rPr>
              <a:t> при первом заместителе Губернатора области</a:t>
            </a:r>
          </a:p>
          <a:p>
            <a:pPr marL="285750" indent="-285750" algn="ctr"/>
            <a:endParaRPr lang="ru-RU" sz="1400" b="1" dirty="0" smtClean="0">
              <a:solidFill>
                <a:srgbClr val="002060"/>
              </a:solidFill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Региональный координационный центр движения «</a:t>
            </a:r>
            <a:r>
              <a:rPr lang="ru-RU" sz="1400" b="1" dirty="0" err="1" smtClean="0">
                <a:solidFill>
                  <a:srgbClr val="002060"/>
                </a:solidFill>
              </a:rPr>
              <a:t>Ворлдскиллс</a:t>
            </a:r>
            <a:r>
              <a:rPr lang="ru-RU" sz="1400" b="1" dirty="0" smtClean="0">
                <a:solidFill>
                  <a:srgbClr val="002060"/>
                </a:solidFill>
              </a:rPr>
              <a:t> Россия»</a:t>
            </a:r>
            <a:endParaRPr lang="ru-RU" sz="1400" b="1" dirty="0">
              <a:solidFill>
                <a:srgbClr val="002060"/>
              </a:solidFill>
            </a:endParaRPr>
          </a:p>
          <a:p>
            <a:pPr marL="285750" indent="-285750" algn="ctr"/>
            <a:r>
              <a:rPr lang="ru-RU" sz="1400" b="1" dirty="0">
                <a:solidFill>
                  <a:srgbClr val="002060"/>
                </a:solidFill>
              </a:rPr>
              <a:t>в Вологодской </a:t>
            </a:r>
            <a:r>
              <a:rPr lang="ru-RU" sz="1400" b="1" dirty="0" smtClean="0">
                <a:solidFill>
                  <a:srgbClr val="002060"/>
                </a:solidFill>
              </a:rPr>
              <a:t>области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584" y="3861048"/>
            <a:ext cx="8316416" cy="129614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003C95"/>
              </a:solidFill>
            </a:endParaRPr>
          </a:p>
          <a:p>
            <a:pPr algn="ctr"/>
            <a:endParaRPr lang="ru-RU" sz="1600" b="1" i="1" dirty="0" smtClean="0">
              <a:solidFill>
                <a:srgbClr val="003C95"/>
              </a:solidFill>
            </a:endParaRPr>
          </a:p>
          <a:p>
            <a:pPr algn="ctr"/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</a:rPr>
              <a:t>Задачи движения</a:t>
            </a:r>
          </a:p>
          <a:p>
            <a:pPr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Внедрение в систему профессионального образования области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лучших национальных и международных практик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Организация и участие в чемпионатах «Молодые профессионалы»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Обновление материально-технической базы профессиональных образовательных организаций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400" b="1" dirty="0" smtClean="0">
                <a:solidFill>
                  <a:srgbClr val="002060"/>
                </a:solidFill>
              </a:rPr>
              <a:t>Повышение квалификации преподавателей и мастеров производственного обучения</a:t>
            </a:r>
          </a:p>
          <a:p>
            <a:pPr algn="ctr"/>
            <a:endParaRPr lang="ru-RU" sz="1600" b="1" dirty="0" smtClean="0">
              <a:solidFill>
                <a:srgbClr val="003C95"/>
              </a:solidFill>
            </a:endParaRPr>
          </a:p>
          <a:p>
            <a:pPr algn="ctr"/>
            <a:endParaRPr lang="ru-RU" sz="1600" b="1" dirty="0">
              <a:solidFill>
                <a:srgbClr val="003C95"/>
              </a:solidFill>
            </a:endParaRPr>
          </a:p>
        </p:txBody>
      </p:sp>
      <p:pic>
        <p:nvPicPr>
          <p:cNvPr id="7" name="Picture 3" descr="C:\Users\user\Desktop\10577018_10152435540539713_7513343255062621316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" y="728698"/>
            <a:ext cx="3023891" cy="245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844" y="506110"/>
            <a:ext cx="1854966" cy="123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17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Изображение 1" descr="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3" y="0"/>
            <a:ext cx="9171843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609" y="26064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C95"/>
                </a:solidFill>
              </a:rPr>
              <a:t>Первый региональный чемпионат «Молодые профессионалы» </a:t>
            </a:r>
          </a:p>
          <a:p>
            <a:pPr algn="ctr"/>
            <a:r>
              <a:rPr lang="ru-RU" sz="2000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(Вологда, март-апрель 2015 )</a:t>
            </a:r>
            <a:endParaRPr lang="ru-RU" sz="2000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4106983" y="6160921"/>
            <a:ext cx="4790106" cy="478406"/>
          </a:xfrm>
          <a:prstGeom prst="rect">
            <a:avLst/>
          </a:prstGeom>
        </p:spPr>
        <p:txBody>
          <a:bodyPr vert="horz" lIns="91436" tIns="45717" rIns="91436" bIns="45717" rtlCol="0" anchor="ctr">
            <a:normAutofit fontScale="97500"/>
          </a:bodyPr>
          <a:lstStyle/>
          <a:p>
            <a:pPr algn="r" defTabSz="457173">
              <a:spcBef>
                <a:spcPct val="0"/>
              </a:spcBef>
              <a:defRPr/>
            </a:pPr>
            <a:endParaRPr lang="en-US" sz="1500" b="1" dirty="0">
              <a:solidFill>
                <a:srgbClr val="003C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2907" y="692696"/>
            <a:ext cx="361259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9 компетенций</a:t>
            </a:r>
            <a:endParaRPr lang="ru-RU" dirty="0"/>
          </a:p>
          <a:p>
            <a:pPr lvl="0" algn="ctr"/>
            <a:r>
              <a:rPr lang="en-US" sz="1400" b="1" dirty="0" smtClean="0">
                <a:solidFill>
                  <a:schemeClr val="tx2"/>
                </a:solidFill>
              </a:rPr>
              <a:t>IT</a:t>
            </a:r>
            <a:r>
              <a:rPr lang="ru-RU" sz="1400" b="1" dirty="0" smtClean="0">
                <a:solidFill>
                  <a:schemeClr val="tx2"/>
                </a:solidFill>
              </a:rPr>
              <a:t> </a:t>
            </a:r>
            <a:r>
              <a:rPr lang="ru-RU" sz="1400" b="1" dirty="0">
                <a:solidFill>
                  <a:schemeClr val="tx2"/>
                </a:solidFill>
              </a:rPr>
              <a:t>сетевое и системное администрирование</a:t>
            </a:r>
          </a:p>
          <a:p>
            <a:pPr lvl="0" algn="ctr"/>
            <a:r>
              <a:rPr lang="ru-RU" sz="1400" b="1" dirty="0">
                <a:solidFill>
                  <a:schemeClr val="tx2"/>
                </a:solidFill>
              </a:rPr>
              <a:t>Монтаж телекоммуникационных сетей</a:t>
            </a:r>
          </a:p>
          <a:p>
            <a:pPr lvl="0" algn="ctr"/>
            <a:r>
              <a:rPr lang="ru-RU" sz="1400" b="1" dirty="0" smtClean="0">
                <a:solidFill>
                  <a:schemeClr val="tx2"/>
                </a:solidFill>
              </a:rPr>
              <a:t>Сварочные </a:t>
            </a:r>
            <a:r>
              <a:rPr lang="ru-RU" sz="1400" b="1" dirty="0">
                <a:solidFill>
                  <a:schemeClr val="tx2"/>
                </a:solidFill>
              </a:rPr>
              <a:t>технологии</a:t>
            </a: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Кирпичная кладка</a:t>
            </a: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Штукатурные работы</a:t>
            </a:r>
          </a:p>
          <a:p>
            <a:pPr lvl="0" algn="ctr"/>
            <a:r>
              <a:rPr lang="ru-RU" sz="1400" b="1" dirty="0" smtClean="0">
                <a:solidFill>
                  <a:schemeClr val="tx2"/>
                </a:solidFill>
              </a:rPr>
              <a:t>Дошкольное воспитание</a:t>
            </a:r>
          </a:p>
          <a:p>
            <a:pPr lvl="0" algn="ctr"/>
            <a:r>
              <a:rPr lang="ru-RU" sz="1400" b="1" dirty="0" smtClean="0">
                <a:solidFill>
                  <a:schemeClr val="tx2"/>
                </a:solidFill>
              </a:rPr>
              <a:t>Поварское </a:t>
            </a:r>
            <a:r>
              <a:rPr lang="ru-RU" sz="1400" b="1" dirty="0">
                <a:solidFill>
                  <a:schemeClr val="tx2"/>
                </a:solidFill>
              </a:rPr>
              <a:t>дело</a:t>
            </a: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Сельскохозяйственные машины</a:t>
            </a:r>
            <a:endParaRPr lang="ru-RU" sz="1400" b="1" dirty="0">
              <a:solidFill>
                <a:schemeClr val="tx2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Парикмахерское искусство</a:t>
            </a:r>
            <a:endParaRPr lang="ru-RU" sz="1400" b="1" dirty="0">
              <a:solidFill>
                <a:schemeClr val="tx2"/>
              </a:solidFill>
            </a:endParaRPr>
          </a:p>
        </p:txBody>
      </p:sp>
      <p:pic>
        <p:nvPicPr>
          <p:cNvPr id="14" name="Picture 10" descr="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980728"/>
            <a:ext cx="270029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539552" y="764704"/>
            <a:ext cx="2057553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57 участников</a:t>
            </a:r>
            <a:endParaRPr lang="ru-RU" sz="1600" b="1" dirty="0">
              <a:solidFill>
                <a:srgbClr val="003C95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9552" y="1268760"/>
            <a:ext cx="2057553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82 эксперта</a:t>
            </a:r>
            <a:endParaRPr lang="ru-RU" sz="1600" b="1" dirty="0">
              <a:solidFill>
                <a:srgbClr val="003C95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9552" y="2564904"/>
            <a:ext cx="2057553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Свыше 1000 посетителей</a:t>
            </a:r>
            <a:endParaRPr lang="ru-RU" sz="1600" b="1" dirty="0">
              <a:solidFill>
                <a:srgbClr val="003C95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9552" y="1772816"/>
            <a:ext cx="2057553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25 организаций – </a:t>
            </a:r>
          </a:p>
          <a:p>
            <a:pPr algn="ctr"/>
            <a:r>
              <a:rPr lang="ru-RU" sz="1400" b="1" dirty="0" smtClean="0">
                <a:solidFill>
                  <a:srgbClr val="003C95"/>
                </a:solidFill>
              </a:rPr>
              <a:t>социальных партнёров</a:t>
            </a:r>
            <a:endParaRPr lang="ru-RU" sz="1400" b="1" dirty="0">
              <a:solidFill>
                <a:srgbClr val="003C95"/>
              </a:solidFill>
            </a:endParaRPr>
          </a:p>
        </p:txBody>
      </p:sp>
      <p:pic>
        <p:nvPicPr>
          <p:cNvPr id="24" name="Picture 7" descr="C:\Users\user\Desktop\Первый чемпионат WSR\КомпасПРО\06.05.2015\для раздела ФОТО\Парикмахерское искусство\DSC046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1577931" cy="236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9" descr="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8" r="21786" b="25000"/>
          <a:stretch>
            <a:fillRect/>
          </a:stretch>
        </p:blipFill>
        <p:spPr bwMode="auto">
          <a:xfrm>
            <a:off x="6228184" y="2924944"/>
            <a:ext cx="237626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user\Desktop\Первый чемпионат WSR\КомпасПРО\30.04.2015\фото 22-24 .04.15\Кирпичная кладка\фото032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37112"/>
            <a:ext cx="2376264" cy="172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 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user\Desktop\Первый чемпионат WSR\КомпасПРО\06.05.2015\для раздела ФОТО\Монтаж телекоммуникационных сетей\20150402_10381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09120"/>
            <a:ext cx="2304256" cy="171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34573" y="6237312"/>
            <a:ext cx="74478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Результат: участие команды региона в </a:t>
            </a:r>
            <a:r>
              <a:rPr lang="ru-RU" sz="1400" b="1" dirty="0" smtClean="0">
                <a:solidFill>
                  <a:srgbClr val="003C95"/>
                </a:solidFill>
                <a:latin typeface="Calibri" pitchFamily="34" charset="0"/>
              </a:rPr>
              <a:t>Финале </a:t>
            </a:r>
            <a:r>
              <a:rPr lang="en-US" sz="1400" b="1" dirty="0">
                <a:solidFill>
                  <a:srgbClr val="003C95"/>
                </a:solidFill>
                <a:latin typeface="Calibri" pitchFamily="34" charset="0"/>
              </a:rPr>
              <a:t>I</a:t>
            </a:r>
            <a:r>
              <a:rPr lang="ru-RU" sz="1400" b="1" dirty="0">
                <a:solidFill>
                  <a:srgbClr val="003C95"/>
                </a:solidFill>
                <a:latin typeface="Calibri" pitchFamily="34" charset="0"/>
              </a:rPr>
              <a:t> </a:t>
            </a:r>
            <a:r>
              <a:rPr lang="ru-RU" sz="1400" b="1" dirty="0" smtClean="0">
                <a:solidFill>
                  <a:srgbClr val="003C95"/>
                </a:solidFill>
                <a:latin typeface="Calibri" pitchFamily="34" charset="0"/>
              </a:rPr>
              <a:t>чемпионата </a:t>
            </a:r>
            <a:r>
              <a:rPr lang="ru-RU" sz="1400" b="1" dirty="0">
                <a:solidFill>
                  <a:srgbClr val="003C95"/>
                </a:solidFill>
                <a:latin typeface="Calibri" pitchFamily="34" charset="0"/>
              </a:rPr>
              <a:t>профессионального мастерства </a:t>
            </a:r>
          </a:p>
          <a:p>
            <a:pPr algn="ctr"/>
            <a:r>
              <a:rPr lang="ru-RU" sz="1400" b="1" dirty="0" smtClean="0">
                <a:solidFill>
                  <a:srgbClr val="003C95"/>
                </a:solidFill>
                <a:latin typeface="Calibri" pitchFamily="34" charset="0"/>
              </a:rPr>
              <a:t>Северо-Западного </a:t>
            </a:r>
            <a:r>
              <a:rPr lang="ru-RU" sz="1400" b="1" dirty="0">
                <a:solidFill>
                  <a:srgbClr val="003C95"/>
                </a:solidFill>
                <a:latin typeface="Calibri" pitchFamily="34" charset="0"/>
              </a:rPr>
              <a:t>федерального округа </a:t>
            </a:r>
          </a:p>
        </p:txBody>
      </p:sp>
    </p:spTree>
    <p:extLst>
      <p:ext uri="{BB962C8B-B14F-4D97-AF65-F5344CB8AC3E}">
        <p14:creationId xmlns:p14="http://schemas.microsoft.com/office/powerpoint/2010/main" val="29668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Изображение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3" y="0"/>
            <a:ext cx="9171843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TextBox 12"/>
          <p:cNvSpPr txBox="1">
            <a:spLocks noChangeArrowheads="1"/>
          </p:cNvSpPr>
          <p:nvPr/>
        </p:nvSpPr>
        <p:spPr bwMode="auto">
          <a:xfrm>
            <a:off x="755576" y="116632"/>
            <a:ext cx="828092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</a:rPr>
              <a:t>Финал </a:t>
            </a:r>
            <a:r>
              <a:rPr lang="en-US" sz="2000" b="1" dirty="0">
                <a:solidFill>
                  <a:srgbClr val="003C95"/>
                </a:solidFill>
                <a:latin typeface="Calibri" pitchFamily="34" charset="0"/>
              </a:rPr>
              <a:t>I</a:t>
            </a:r>
            <a:r>
              <a:rPr lang="ru-RU" sz="2000" b="1" dirty="0">
                <a:solidFill>
                  <a:srgbClr val="003C95"/>
                </a:solidFill>
                <a:latin typeface="Calibri" pitchFamily="34" charset="0"/>
              </a:rPr>
              <a:t> открытого чемпионата профессионального мастерства </a:t>
            </a:r>
            <a:endParaRPr lang="ru-RU" sz="2000" b="1" dirty="0" smtClean="0">
              <a:solidFill>
                <a:srgbClr val="003C95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</a:rPr>
              <a:t>по </a:t>
            </a:r>
            <a:r>
              <a:rPr lang="ru-RU" sz="2000" b="1" dirty="0">
                <a:solidFill>
                  <a:srgbClr val="003C95"/>
                </a:solidFill>
                <a:latin typeface="Calibri" pitchFamily="34" charset="0"/>
              </a:rPr>
              <a:t>правилам </a:t>
            </a:r>
            <a:r>
              <a:rPr lang="en-US" sz="2000" b="1" dirty="0">
                <a:solidFill>
                  <a:srgbClr val="003C95"/>
                </a:solidFill>
                <a:latin typeface="Calibri" pitchFamily="34" charset="0"/>
              </a:rPr>
              <a:t>WorldSkills Russia </a:t>
            </a:r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</a:rPr>
              <a:t>Северо-Западного </a:t>
            </a:r>
            <a:r>
              <a:rPr lang="ru-RU" sz="2000" b="1" dirty="0">
                <a:solidFill>
                  <a:srgbClr val="003C95"/>
                </a:solidFill>
                <a:latin typeface="Calibri" pitchFamily="34" charset="0"/>
              </a:rPr>
              <a:t>федерального </a:t>
            </a:r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</a:rPr>
              <a:t>округа </a:t>
            </a:r>
          </a:p>
          <a:p>
            <a:pPr algn="ctr" eaLnBrk="1" hangingPunct="1"/>
            <a:r>
              <a:rPr lang="ru-RU" dirty="0" smtClean="0">
                <a:solidFill>
                  <a:srgbClr val="003C95"/>
                </a:solidFill>
                <a:latin typeface="Calibri" pitchFamily="34" charset="0"/>
              </a:rPr>
              <a:t>(г. Санкт-Петербург, октябрь 2015, март 2016) </a:t>
            </a:r>
            <a:endParaRPr lang="ru-RU" dirty="0">
              <a:solidFill>
                <a:srgbClr val="003C95"/>
              </a:solidFill>
              <a:latin typeface="Calibri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2488" y="1477553"/>
            <a:ext cx="5836391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1 место:</a:t>
            </a:r>
            <a:endParaRPr lang="ru-RU" sz="1600" b="1" i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Сухое строительство и штукатурные </a:t>
            </a:r>
            <a:r>
              <a:rPr lang="ru-RU" sz="1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работы 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200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</a:t>
            </a:r>
            <a:r>
              <a:rPr lang="ru-RU" sz="12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Череповецкий строительный колледж им. А.А. Лепехина</a:t>
            </a:r>
            <a:r>
              <a:rPr lang="ru-RU" sz="1200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)</a:t>
            </a:r>
            <a:endParaRPr lang="ru-RU" sz="1200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Поварское </a:t>
            </a:r>
            <a:r>
              <a:rPr lang="ru-RU" sz="1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дело </a:t>
            </a:r>
            <a:r>
              <a:rPr lang="ru-RU" sz="1200" i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(Череповецкий многопрофильный колледж)</a:t>
            </a:r>
          </a:p>
          <a:p>
            <a:pPr algn="just">
              <a:defRPr/>
            </a:pP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  <a:p>
            <a:pPr algn="just"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2 место:</a:t>
            </a:r>
            <a:endParaRPr lang="ru-RU" sz="1600" i="1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Парикмахерское </a:t>
            </a:r>
            <a:r>
              <a:rPr lang="ru-RU" sz="1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искусство </a:t>
            </a:r>
            <a:r>
              <a:rPr lang="ru-RU" sz="14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</a:t>
            </a:r>
            <a:r>
              <a:rPr lang="ru-RU" sz="12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Вологодский </a:t>
            </a:r>
            <a:r>
              <a:rPr lang="ru-RU" sz="1200" i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колледж технологии и дизайна)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Дошкольное </a:t>
            </a:r>
            <a:r>
              <a:rPr lang="ru-RU" sz="1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воспитание </a:t>
            </a:r>
            <a:r>
              <a:rPr lang="ru-RU" sz="1200" i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(Сокольский педагогический колледж)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 err="1">
                <a:solidFill>
                  <a:srgbClr val="000099"/>
                </a:solidFill>
                <a:latin typeface="Calibri" pitchFamily="34" charset="0"/>
                <a:cs typeface="Arial" charset="0"/>
              </a:rPr>
              <a:t>Мехатроника</a:t>
            </a:r>
            <a:r>
              <a:rPr lang="ru-RU" sz="1600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ru-RU" sz="1200" i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(Череповецкий металлургический колледж </a:t>
            </a:r>
            <a:r>
              <a:rPr lang="ru-RU" sz="12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им</a:t>
            </a:r>
            <a:r>
              <a:rPr lang="ru-RU" sz="1200" i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. И.П. Бардина)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Программные решения для </a:t>
            </a:r>
            <a:r>
              <a:rPr lang="ru-RU" sz="1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бизнеса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2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(Вологодский колледж связи и информационных технологий)</a:t>
            </a:r>
            <a:endParaRPr lang="ru-RU" sz="1200" b="1" dirty="0" smtClean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ru-RU" sz="1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Укладка кабелей информационных сетей </a:t>
            </a:r>
            <a:endParaRPr lang="ru-RU" sz="1400" b="1" dirty="0" smtClean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 algn="just">
              <a:defRPr/>
            </a:pPr>
            <a:r>
              <a:rPr lang="ru-RU" sz="12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       (Вологодский колледж связи и информационных технологий)</a:t>
            </a:r>
          </a:p>
          <a:p>
            <a:pPr marL="342900" indent="-342900" algn="just">
              <a:defRPr/>
            </a:pP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3 место:</a:t>
            </a:r>
            <a:endParaRPr lang="ru-RU" sz="1600" i="1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Сварочные технологии </a:t>
            </a:r>
            <a:r>
              <a:rPr lang="ru-RU" sz="1200" i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(Череповецкий химико-технологический колледж) 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1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Электромонтаж</a:t>
            </a:r>
            <a:r>
              <a:rPr lang="ru-RU" sz="16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 </a:t>
            </a:r>
            <a:r>
              <a:rPr lang="ru-RU" sz="1200" i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(Тотемский политехнический колледж)</a:t>
            </a:r>
          </a:p>
        </p:txBody>
      </p:sp>
      <p:pic>
        <p:nvPicPr>
          <p:cNvPr id="49157" name="Picture 7" descr="G:\Новая папка\фотоакция\Зарипов М. -Череповец\DSC004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229200"/>
            <a:ext cx="3096344" cy="1248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755576" y="1099294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b="1" dirty="0" smtClean="0">
                <a:solidFill>
                  <a:srgbClr val="003C95"/>
                </a:solidFill>
                <a:latin typeface="Calibri" pitchFamily="34" charset="0"/>
              </a:rPr>
              <a:t>Итоги соревнований по компетенциям</a:t>
            </a:r>
            <a:endParaRPr lang="ru-RU" dirty="0">
              <a:solidFill>
                <a:srgbClr val="003C95"/>
              </a:solidFill>
              <a:latin typeface="Calibri" pitchFamily="34" charset="0"/>
            </a:endParaRPr>
          </a:p>
        </p:txBody>
      </p:sp>
      <p:pic>
        <p:nvPicPr>
          <p:cNvPr id="10242" name="Picture 2" descr="D:\АНДРЕЕВА\WORLDSKILLS\WSR-ВОЛОГДА\ЧЕМПИОНАТЫ\СЗФО\ИТОГИ\ФЗСО\мехатроника\20151015_1013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67" y="1070738"/>
            <a:ext cx="2664296" cy="1998222"/>
          </a:xfrm>
          <a:prstGeom prst="rect">
            <a:avLst/>
          </a:prstGeom>
          <a:noFill/>
        </p:spPr>
      </p:pic>
      <p:pic>
        <p:nvPicPr>
          <p:cNvPr id="10243" name="Picture 3" descr="D:\АНДРЕЕВА\WORLDSKILLS\WSR-ВОЛОГДА\ЧЕМПИОНАТЫ\СЗФО\ИТОГИ\ФЗСО\парикмахерское\20151014_1542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068960"/>
            <a:ext cx="2795803" cy="20968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9207" y="5445224"/>
            <a:ext cx="58161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tx2"/>
                </a:solidFill>
              </a:rPr>
              <a:t>Результат: участие команды региона </a:t>
            </a:r>
            <a:endParaRPr lang="ru-RU" sz="14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в Финале </a:t>
            </a:r>
            <a:r>
              <a:rPr lang="ru-RU" sz="1400" b="1" dirty="0">
                <a:solidFill>
                  <a:schemeClr val="tx2"/>
                </a:solidFill>
              </a:rPr>
              <a:t>IV Национального чемпионата </a:t>
            </a:r>
          </a:p>
          <a:p>
            <a:pPr algn="ctr"/>
            <a:r>
              <a:rPr lang="ru-RU" sz="1400" b="1" dirty="0">
                <a:solidFill>
                  <a:schemeClr val="tx2"/>
                </a:solidFill>
              </a:rPr>
              <a:t>«Молодые профессионалы» (WorldSkills </a:t>
            </a:r>
            <a:r>
              <a:rPr lang="ru-RU" sz="1400" b="1" dirty="0" err="1">
                <a:solidFill>
                  <a:schemeClr val="tx2"/>
                </a:solidFill>
              </a:rPr>
              <a:t>Russia</a:t>
            </a:r>
            <a:r>
              <a:rPr lang="ru-RU" sz="1400" b="1" dirty="0" smtClean="0">
                <a:solidFill>
                  <a:schemeClr val="tx2"/>
                </a:solidFill>
              </a:rPr>
              <a:t>)</a:t>
            </a:r>
            <a:endParaRPr 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79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Изображение 1" descr="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3" y="-15875"/>
            <a:ext cx="9171843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Box 12"/>
          <p:cNvSpPr txBox="1">
            <a:spLocks noChangeArrowheads="1"/>
          </p:cNvSpPr>
          <p:nvPr/>
        </p:nvSpPr>
        <p:spPr bwMode="auto">
          <a:xfrm>
            <a:off x="539552" y="116632"/>
            <a:ext cx="83666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</a:rPr>
              <a:t>Первый Национальный чемпионат профессионального мастерства «</a:t>
            </a:r>
            <a:r>
              <a:rPr lang="ru-RU" sz="2000" b="1" dirty="0" err="1" smtClean="0">
                <a:solidFill>
                  <a:srgbClr val="003C95"/>
                </a:solidFill>
                <a:latin typeface="Calibri" pitchFamily="34" charset="0"/>
              </a:rPr>
              <a:t>Абилимпикс</a:t>
            </a:r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</a:rPr>
              <a:t>» </a:t>
            </a:r>
            <a:r>
              <a:rPr lang="ru-RU" dirty="0" smtClean="0">
                <a:solidFill>
                  <a:srgbClr val="003C95"/>
                </a:solidFill>
                <a:latin typeface="Calibri" pitchFamily="34" charset="0"/>
              </a:rPr>
              <a:t>(Московская область, 3-6 </a:t>
            </a:r>
            <a:r>
              <a:rPr lang="ru-RU" dirty="0">
                <a:solidFill>
                  <a:srgbClr val="003C95"/>
                </a:solidFill>
                <a:latin typeface="Calibri" pitchFamily="34" charset="0"/>
              </a:rPr>
              <a:t>декабря 2015 года)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9100" y="1003300"/>
            <a:ext cx="78253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1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место:</a:t>
            </a:r>
            <a:endParaRPr lang="ru-RU" sz="1600" b="1" i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Системный </a:t>
            </a:r>
            <a:r>
              <a:rPr lang="ru-RU" sz="16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администратор </a:t>
            </a:r>
            <a:r>
              <a:rPr lang="ru-RU" sz="1400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</a:t>
            </a:r>
            <a:r>
              <a:rPr lang="ru-RU" sz="14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Вологодский колледж связи и информационных технологий</a:t>
            </a:r>
            <a:r>
              <a:rPr lang="ru-RU" sz="1400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)</a:t>
            </a:r>
            <a:endParaRPr lang="ru-RU" sz="1400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3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место:</a:t>
            </a:r>
            <a:endParaRPr lang="ru-RU" sz="1600" i="1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1600" b="1" dirty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Поварское дело </a:t>
            </a:r>
            <a:r>
              <a:rPr lang="ru-RU" sz="1400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(</a:t>
            </a:r>
            <a:r>
              <a:rPr lang="ru-RU" sz="1400" i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Вологодский колледж  сервиса</a:t>
            </a:r>
            <a:r>
              <a:rPr lang="ru-RU" sz="1400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)</a:t>
            </a:r>
            <a:endParaRPr lang="ru-RU" sz="1400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50181" name="Picture 3" descr="C:\Users\user\Desktop\2015-2016\Первый Национальный Чемпионат Абилимпикс Россия\фото Поварское дело, Сист. админ\сист.администрато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265935" cy="235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4" descr="C:\Users\user\Desktop\2015-2016\Первый Национальный Чемпионат Абилимпикс Россия\фото Поварское дело, Сист. админ\SDC150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4" t="12640" r="18712" b="12007"/>
          <a:stretch>
            <a:fillRect/>
          </a:stretch>
        </p:blipFill>
        <p:spPr bwMode="auto">
          <a:xfrm>
            <a:off x="294904" y="3286795"/>
            <a:ext cx="3149832" cy="300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8" descr="http://kolledgsvyazi.ru/datas/users/news/12071s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9" t="8232" r="39647" b="6624"/>
          <a:stretch>
            <a:fillRect/>
          </a:stretch>
        </p:blipFill>
        <p:spPr bwMode="auto">
          <a:xfrm>
            <a:off x="4355976" y="3771316"/>
            <a:ext cx="2088232" cy="246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Picture 6" descr="http://kolledgsvyazi.ru/datas/users/news/1207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01008"/>
            <a:ext cx="164709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9" t="6384" r="26349" b="12267"/>
          <a:stretch>
            <a:fillRect/>
          </a:stretch>
        </p:blipFill>
        <p:spPr bwMode="auto">
          <a:xfrm>
            <a:off x="2627784" y="4149080"/>
            <a:ext cx="1633904" cy="243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28385" y="470575"/>
            <a:ext cx="957754" cy="73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899592" y="2063725"/>
            <a:ext cx="4248472" cy="115212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АБИЛИМПИКС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>
                <a:solidFill>
                  <a:srgbClr val="002060"/>
                </a:solidFill>
              </a:rPr>
              <a:t>– </a:t>
            </a: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чемпионаты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по профессиональному мастерству для людей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с инвалидностью</a:t>
            </a:r>
            <a:endParaRPr lang="ru-RU" sz="1400" b="1" dirty="0">
              <a:solidFill>
                <a:srgbClr val="003C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61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Изображение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" y="1"/>
            <a:ext cx="9171842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Box 12"/>
          <p:cNvSpPr txBox="1">
            <a:spLocks noChangeArrowheads="1"/>
          </p:cNvSpPr>
          <p:nvPr/>
        </p:nvSpPr>
        <p:spPr bwMode="auto">
          <a:xfrm>
            <a:off x="503040" y="261938"/>
            <a:ext cx="864096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</a:rPr>
              <a:t>Первый межрегиональный чемпионат </a:t>
            </a:r>
            <a:r>
              <a:rPr lang="ru-RU" sz="2000" b="1" dirty="0">
                <a:solidFill>
                  <a:srgbClr val="003C95"/>
                </a:solidFill>
                <a:latin typeface="Calibri" pitchFamily="34" charset="0"/>
              </a:rPr>
              <a:t>WorldSkills Russia </a:t>
            </a:r>
          </a:p>
          <a:p>
            <a:pPr algn="ctr" eaLnBrk="1" hangingPunct="1"/>
            <a:r>
              <a:rPr lang="ru-RU" sz="2000" b="1" dirty="0">
                <a:solidFill>
                  <a:srgbClr val="003C95"/>
                </a:solidFill>
                <a:latin typeface="Calibri" pitchFamily="34" charset="0"/>
              </a:rPr>
              <a:t>по компетенции «Монтаж и обслуживание телекоммуникационных сетей» </a:t>
            </a:r>
            <a:endParaRPr lang="ru-RU" sz="2000" b="1" dirty="0" smtClean="0">
              <a:solidFill>
                <a:srgbClr val="003C95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dirty="0" smtClean="0">
                <a:solidFill>
                  <a:srgbClr val="003C95"/>
                </a:solidFill>
                <a:latin typeface="Calibri" pitchFamily="34" charset="0"/>
              </a:rPr>
              <a:t>(Вологда, 15-17 </a:t>
            </a:r>
            <a:r>
              <a:rPr lang="ru-RU" dirty="0">
                <a:solidFill>
                  <a:srgbClr val="003C95"/>
                </a:solidFill>
                <a:latin typeface="Calibri" pitchFamily="34" charset="0"/>
              </a:rPr>
              <a:t>декабря 2015 </a:t>
            </a:r>
            <a:r>
              <a:rPr lang="ru-RU" dirty="0" smtClean="0">
                <a:solidFill>
                  <a:srgbClr val="003C95"/>
                </a:solidFill>
                <a:latin typeface="Calibri" pitchFamily="34" charset="0"/>
              </a:rPr>
              <a:t>года)</a:t>
            </a:r>
            <a:endParaRPr lang="ru-RU" dirty="0">
              <a:solidFill>
                <a:srgbClr val="003C95"/>
              </a:solidFill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1881" y="3456278"/>
            <a:ext cx="5404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b="1" i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1 место</a:t>
            </a:r>
            <a:endParaRPr lang="ru-RU" sz="1400" b="1" i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</a:rPr>
              <a:t>Вологодский колледж связи и информационных технологий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endParaRPr lang="ru-RU" sz="14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ru-RU" sz="1400" b="1" i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2 место</a:t>
            </a:r>
            <a:endParaRPr lang="ru-RU" sz="1400" i="1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Колледж связи № 54 г. Москвы</a:t>
            </a:r>
            <a:endParaRPr lang="ru-RU" sz="1400" b="1" dirty="0">
              <a:solidFill>
                <a:srgbClr val="002060"/>
              </a:solidFill>
              <a:latin typeface="Calibri" pitchFamily="34" charset="0"/>
              <a:cs typeface="Arial" charset="0"/>
            </a:endParaRPr>
          </a:p>
          <a:p>
            <a:pPr>
              <a:defRPr/>
            </a:pPr>
            <a:r>
              <a:rPr lang="ru-RU" sz="1400" b="1" i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3 место</a:t>
            </a:r>
            <a:endParaRPr lang="ru-RU" sz="1400" i="1" dirty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Смоленский колледж телекоммуникаций</a:t>
            </a:r>
            <a:endParaRPr lang="ru-RU" sz="1400" b="1" dirty="0">
              <a:solidFill>
                <a:srgbClr val="002060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51205" name="Picture 2" descr="http://kolledgsvyazi.ru/datas/users/news/12154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1" y="1409700"/>
            <a:ext cx="2681654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4" descr="http://kolledgsvyazi.ru/datas/users/worldskills/201512/12175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4797152"/>
            <a:ext cx="269345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6" descr="C:\Users\user\Desktop\2015-2016\Чемпионат по МОТС\фото на чемпионате\фото участников\Иванов Артем, победитель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573" y="1409701"/>
            <a:ext cx="2747596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0" name="Picture 8" descr="C:\Users\user\Desktop\2015-2016\Чемпионат по МОТС\фото на чемпионате\ВИРО ворлд скилз\IMG_297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2664069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C:\Users\user\Desktop\Рабочий стол на 21.04.2016\2015-2016\Чемпионат по МОТС\фото на чемпионате\Эксперты\работа экспертов\DSCN893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98"/>
          <a:stretch/>
        </p:blipFill>
        <p:spPr bwMode="auto">
          <a:xfrm>
            <a:off x="2843808" y="4797152"/>
            <a:ext cx="2320894" cy="192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539552" y="1556792"/>
            <a:ext cx="2057553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15 участников </a:t>
            </a:r>
          </a:p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и экспертов</a:t>
            </a:r>
            <a:endParaRPr lang="ru-RU" sz="1600" b="1" dirty="0">
              <a:solidFill>
                <a:srgbClr val="003C95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5536" y="2420888"/>
            <a:ext cx="2448272" cy="14401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3C95"/>
                </a:solidFill>
              </a:rPr>
              <a:t>5 регионов-участников: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3C95"/>
                </a:solidFill>
              </a:rPr>
              <a:t>Вологодская область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3C95"/>
                </a:solidFill>
              </a:rPr>
              <a:t>Москва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3C95"/>
                </a:solidFill>
              </a:rPr>
              <a:t>Смоленская область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3C95"/>
                </a:solidFill>
              </a:rPr>
              <a:t>Ростовская область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3C95"/>
                </a:solidFill>
              </a:rPr>
              <a:t>Ставропольский край</a:t>
            </a:r>
            <a:endParaRPr lang="ru-RU" sz="1600" b="1" dirty="0">
              <a:solidFill>
                <a:srgbClr val="003C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12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Изображение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2" y="-15875"/>
            <a:ext cx="9171842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1259468"/>
            <a:ext cx="306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b="1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2 компетенции</a:t>
            </a:r>
            <a:r>
              <a:rPr lang="en-US" b="1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JuniorSkills</a:t>
            </a:r>
            <a:r>
              <a:rPr lang="ru-RU" b="1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: </a:t>
            </a:r>
            <a:endParaRPr lang="ru-RU" b="1" i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619508"/>
            <a:ext cx="48380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i="1" dirty="0"/>
              <a:t>Сетевое и системное </a:t>
            </a:r>
            <a:r>
              <a:rPr lang="ru-RU" sz="1600" i="1" dirty="0" smtClean="0"/>
              <a:t>администрирование 14+</a:t>
            </a:r>
            <a:endParaRPr lang="en-US" sz="1600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i="1" dirty="0" smtClean="0"/>
              <a:t>Мобильная робототехника 10+, 14+</a:t>
            </a:r>
            <a:endParaRPr lang="ru-RU" sz="1600" dirty="0"/>
          </a:p>
        </p:txBody>
      </p:sp>
      <p:pic>
        <p:nvPicPr>
          <p:cNvPr id="1027" name="Picture 3" descr="C:\Users\user\Desktop\Рабочий стол на 21.04.2016\РЧ 2016\Освещение в интернете 1 этап\для сайта WSR\фото для сайта по итогам чемпионата JS\JS Сетево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64" y="2204283"/>
            <a:ext cx="2571575" cy="192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user\Desktop\Рабочий стол на 21.04.2016\РЧ 2016\Освещение в интернете 1 этап\для сайта WSR\фото для сайта по итогам чемпионата JS\Мобильная робототехника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50"/>
          <a:stretch/>
        </p:blipFill>
        <p:spPr bwMode="auto">
          <a:xfrm>
            <a:off x="5580112" y="1268760"/>
            <a:ext cx="338437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kolledgsvyazi.ru/datas/users/worldskills/2016/photo/d2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052" y="2204283"/>
            <a:ext cx="2616290" cy="196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2342" y="4293095"/>
            <a:ext cx="5343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II</a:t>
            </a:r>
            <a:r>
              <a:rPr lang="ru-RU" b="1" u="sng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 Национальный чемпионат </a:t>
            </a:r>
            <a:r>
              <a:rPr lang="en-US" b="1" u="sng" dirty="0" err="1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JuniorSkills</a:t>
            </a:r>
            <a:r>
              <a:rPr lang="ru-RU" b="1" u="sng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b="1" u="sng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2016</a:t>
            </a:r>
            <a:endParaRPr lang="ru-RU" b="1" dirty="0" smtClean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  <a:p>
            <a:endParaRPr lang="ru-RU" b="1" u="sng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342" y="4616261"/>
            <a:ext cx="45229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Участие команды региона по компетенции</a:t>
            </a:r>
          </a:p>
          <a:p>
            <a:r>
              <a:rPr lang="ru-RU" sz="1400" i="1" dirty="0" smtClean="0"/>
              <a:t>Сетевое </a:t>
            </a:r>
            <a:r>
              <a:rPr lang="ru-RU" sz="1400" i="1" dirty="0"/>
              <a:t>и системное администрирование 14+ </a:t>
            </a:r>
          </a:p>
        </p:txBody>
      </p:sp>
      <p:pic>
        <p:nvPicPr>
          <p:cNvPr id="18" name="Picture 1" descr="C:\Users\user\Desktop\Рабочий стол на 30.06.2016\НЧ 2016\ФОТО\JS НЧ 2016\А - Элит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5139481"/>
            <a:ext cx="2975813" cy="167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539552" y="116632"/>
            <a:ext cx="8604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Первый региональный чемпионат </a:t>
            </a:r>
            <a:r>
              <a:rPr lang="en-US" sz="2000" b="1" dirty="0" err="1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JuniorSkills</a:t>
            </a:r>
            <a:r>
              <a:rPr lang="ru-RU" sz="20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u-RU" sz="2000" b="1" u="sng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ru-RU" sz="2000" b="1" u="sng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(</a:t>
            </a:r>
            <a:r>
              <a:rPr lang="ru-RU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Вологда, апрель 2016)</a:t>
            </a:r>
            <a:endParaRPr lang="ru-RU" b="1" dirty="0" smtClean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95936" y="4725437"/>
            <a:ext cx="4032448" cy="18002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995936" y="4784179"/>
            <a:ext cx="4536504" cy="176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      Социальные партнёры чемпионата </a:t>
            </a:r>
            <a:r>
              <a:rPr lang="en-US" sz="1400" b="1" dirty="0" err="1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JuniorSkills</a:t>
            </a:r>
            <a:endParaRPr lang="ru-RU" sz="1400" b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350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Комитет информационных технологий и телекоммуникаций Вологодской </a:t>
            </a:r>
            <a:r>
              <a:rPr lang="ru-RU" sz="1350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области</a:t>
            </a:r>
            <a:endParaRPr lang="ru-RU" sz="1350" i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350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Вологодский филиал ПАО «</a:t>
            </a:r>
            <a:r>
              <a:rPr lang="ru-RU" sz="1350" i="1" dirty="0" err="1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Ростелеком</a:t>
            </a:r>
            <a:r>
              <a:rPr lang="ru-RU" sz="1350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» </a:t>
            </a:r>
            <a:endParaRPr lang="ru-RU" sz="1350" i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350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филиал ОАО «Мобильные телефонные сети</a:t>
            </a:r>
            <a:r>
              <a:rPr lang="ru-RU" sz="1350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» </a:t>
            </a:r>
            <a:endParaRPr lang="ru-RU" sz="1350" i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350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ООО «А–Элита», ООО «</a:t>
            </a:r>
            <a:r>
              <a:rPr lang="ru-RU" sz="1350" i="1" dirty="0" err="1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Руноробот</a:t>
            </a:r>
            <a:r>
              <a:rPr lang="ru-RU" sz="1350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» </a:t>
            </a:r>
            <a:endParaRPr lang="ru-RU" sz="1350" i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350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МБУ </a:t>
            </a:r>
            <a:r>
              <a:rPr lang="ru-RU" sz="1350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ДО ВМР «Дом детского творчества</a:t>
            </a:r>
            <a:r>
              <a:rPr lang="ru-RU" sz="1350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»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350" i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ЧУ ДПО «УЦ «Мезон</a:t>
            </a:r>
            <a:r>
              <a:rPr lang="ru-RU" sz="1350" i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»</a:t>
            </a:r>
            <a:endParaRPr lang="ru-RU" sz="1350" i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38149" y="3806278"/>
            <a:ext cx="3234936" cy="5883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Общее количество участников и экспертов чемпионата </a:t>
            </a:r>
            <a:r>
              <a:rPr lang="en-US" sz="1400" b="1" dirty="0" err="1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JuniorSkills</a:t>
            </a:r>
            <a:r>
              <a:rPr lang="ru-RU" sz="14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– 35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15483" y="277481"/>
            <a:ext cx="1076020" cy="69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orldskills.ru/wp-content/uploads/revslider/mainmarch15/volnoe-delo_slid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49" y="407750"/>
            <a:ext cx="781636" cy="56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2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Изображение 1" descr="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42" y="-15875"/>
            <a:ext cx="9171842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924057" y="186523"/>
            <a:ext cx="632022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sz="2000" b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Финал IV Национального чемпионата </a:t>
            </a:r>
          </a:p>
          <a:p>
            <a:pPr algn="ctr"/>
            <a:r>
              <a:rPr lang="ru-RU" sz="2000" b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«Молодые профессионалы» (WorldSkills Russia) 2016 </a:t>
            </a:r>
          </a:p>
          <a:p>
            <a:pPr algn="ctr"/>
            <a:r>
              <a:rPr lang="ru-RU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(Московская область, май 2016 г.)</a:t>
            </a:r>
          </a:p>
        </p:txBody>
      </p:sp>
      <p:pic>
        <p:nvPicPr>
          <p:cNvPr id="20" name="Picture 16" descr="C:\Users\Andreeva.OL\Desktop\НЧ 2016\Итоги\на сайт\Михаил Зарипов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3168352" cy="2230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5" descr="C:\Users\Andreeva.OL\Desktop\НЧ 2016\Итоги\на сайт\Михаил Зарипов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2016224" cy="310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653136"/>
            <a:ext cx="1390661" cy="2085992"/>
          </a:xfrm>
          <a:prstGeom prst="rect">
            <a:avLst/>
          </a:prstGeom>
        </p:spPr>
      </p:pic>
      <p:pic>
        <p:nvPicPr>
          <p:cNvPr id="2050" name="Picture 2" descr="C:\Users\user\Desktop\Рабочий стол на 30.06.2016\НЧ 2016\ФОТО\открытие\на открытии НЧ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816904" cy="1965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076056" y="1196753"/>
            <a:ext cx="3384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В пятёрку лучших участников вошли конкурсанты региона </a:t>
            </a:r>
          </a:p>
          <a:p>
            <a:pPr lvl="0"/>
            <a:r>
              <a:rPr lang="ru-RU" sz="16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по 3 компетенциям:</a:t>
            </a:r>
            <a:endParaRPr lang="ru-RU" sz="1600" b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16216" y="1988840"/>
            <a:ext cx="2376264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>
                <a:solidFill>
                  <a:srgbClr val="003C95"/>
                </a:solidFill>
                <a:latin typeface="Calibri" pitchFamily="34" charset="0"/>
              </a:rPr>
              <a:t>Поварское дело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08104" y="2636912"/>
            <a:ext cx="3384376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>
                <a:solidFill>
                  <a:srgbClr val="003C95"/>
                </a:solidFill>
                <a:latin typeface="Calibri" pitchFamily="34" charset="0"/>
              </a:rPr>
              <a:t>Сухое строительство и штукатурные работы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10142" y="6027003"/>
            <a:ext cx="3686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В рамках чемпионата в Базовом центре </a:t>
            </a:r>
            <a:r>
              <a:rPr lang="en-US" sz="1200" b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WSR</a:t>
            </a:r>
            <a:r>
              <a:rPr lang="ru-RU" sz="1200" b="1" dirty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прошли обучение 14 региональных </a:t>
            </a:r>
            <a:r>
              <a:rPr lang="ru-RU" sz="12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экспертов</a:t>
            </a:r>
            <a:r>
              <a:rPr lang="en-US" sz="12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 – </a:t>
            </a:r>
            <a:r>
              <a:rPr lang="ru-RU" sz="1200" b="1" dirty="0" smtClean="0">
                <a:solidFill>
                  <a:srgbClr val="003C95"/>
                </a:solidFill>
                <a:latin typeface="Calibri" pitchFamily="34" charset="0"/>
                <a:cs typeface="Arial" pitchFamily="34" charset="0"/>
              </a:rPr>
              <a:t>мастеров и преподавателей ПОО</a:t>
            </a:r>
            <a:endParaRPr lang="ru-RU" sz="1200" b="1" dirty="0">
              <a:solidFill>
                <a:srgbClr val="003C95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026" name="Picture 2" descr="http://kolledgsvyazi.ru/datas/users/worldskills/201512/12161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168" y="4097879"/>
            <a:ext cx="2718092" cy="181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6084168" y="3453875"/>
            <a:ext cx="2808312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3C95"/>
                </a:solidFill>
                <a:latin typeface="Calibri" pitchFamily="34" charset="0"/>
              </a:rPr>
              <a:t>Информационные кабельные сети</a:t>
            </a:r>
            <a:endParaRPr lang="ru-RU" sz="1600" dirty="0">
              <a:solidFill>
                <a:srgbClr val="003C95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18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741</Words>
  <Application>Microsoft Office PowerPoint</Application>
  <PresentationFormat>Экран (4:3)</PresentationFormat>
  <Paragraphs>168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Второй Региональный чемпионат  «Молодые профессионалы» (WorldSkills Russia) Вологодской области (Вологда, апрель, октябрь 2016)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182</cp:revision>
  <dcterms:created xsi:type="dcterms:W3CDTF">2016-08-10T07:01:20Z</dcterms:created>
  <dcterms:modified xsi:type="dcterms:W3CDTF">2016-08-16T08:34:56Z</dcterms:modified>
</cp:coreProperties>
</file>